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1"/>
  </p:notesMasterIdLst>
  <p:handoutMasterIdLst>
    <p:handoutMasterId r:id="rId12"/>
  </p:handoutMasterIdLst>
  <p:sldIdLst>
    <p:sldId id="258" r:id="rId5"/>
    <p:sldId id="259" r:id="rId6"/>
    <p:sldId id="260" r:id="rId7"/>
    <p:sldId id="261" r:id="rId8"/>
    <p:sldId id="263"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80" d="100"/>
          <a:sy n="80" d="100"/>
        </p:scale>
        <p:origin x="336" y="60"/>
      </p:cViewPr>
      <p:guideLst>
        <p:guide orient="horz" pos="2160"/>
        <p:guide pos="3840"/>
      </p:guideLst>
    </p:cSldViewPr>
  </p:slideViewPr>
  <p:notesTextViewPr>
    <p:cViewPr>
      <p:scale>
        <a:sx n="3" d="2"/>
        <a:sy n="3" d="2"/>
      </p:scale>
      <p:origin x="0" y="0"/>
    </p:cViewPr>
  </p:notesTextViewPr>
  <p:notesViewPr>
    <p:cSldViewPr snapToGrid="0" showGuides="1">
      <p:cViewPr varScale="1">
        <p:scale>
          <a:sx n="79" d="100"/>
          <a:sy n="79" d="100"/>
        </p:scale>
        <p:origin x="249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906F081-8781-4431-8FD4-2CF608CD7C47}" type="datetimeFigureOut">
              <a:rPr lang="en-US" smtClean="0"/>
              <a:t>5/16/2017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26E42EF-B2A2-4428-A098-E6934E2840B8}" type="slidenum">
              <a:rPr lang="en-US" smtClean="0"/>
              <a:t>‹#›</a:t>
            </a:fld>
            <a:endParaRPr lang="en-US"/>
          </a:p>
        </p:txBody>
      </p:sp>
    </p:spTree>
    <p:extLst>
      <p:ext uri="{BB962C8B-B14F-4D97-AF65-F5344CB8AC3E}">
        <p14:creationId xmlns:p14="http://schemas.microsoft.com/office/powerpoint/2010/main" val="1226619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6CA47C-B7FD-4BE9-B0E6-81BA758D95F2}" type="datetimeFigureOut">
              <a:rPr lang="en-US" smtClean="0"/>
              <a:t>5/16/2017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3716F0-385D-4F6E-BE54-A09D410D24C2}" type="slidenum">
              <a:rPr lang="en-US" smtClean="0"/>
              <a:t>‹#›</a:t>
            </a:fld>
            <a:endParaRPr lang="en-US"/>
          </a:p>
        </p:txBody>
      </p:sp>
    </p:spTree>
    <p:extLst>
      <p:ext uri="{BB962C8B-B14F-4D97-AF65-F5344CB8AC3E}">
        <p14:creationId xmlns:p14="http://schemas.microsoft.com/office/powerpoint/2010/main" val="683426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1</a:t>
            </a:fld>
            <a:endParaRPr lang="en-US"/>
          </a:p>
        </p:txBody>
      </p:sp>
    </p:spTree>
    <p:extLst>
      <p:ext uri="{BB962C8B-B14F-4D97-AF65-F5344CB8AC3E}">
        <p14:creationId xmlns:p14="http://schemas.microsoft.com/office/powerpoint/2010/main" val="456846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4343400"/>
            <a:ext cx="10363200" cy="1975104"/>
          </a:xfrm>
        </p:spPr>
        <p:txBody>
          <a:bodyPr/>
          <a:lstStyle>
            <a:lvl1pPr marR="9144" algn="l">
              <a:defRPr sz="4000" b="1" cap="all" spc="0" baseline="0">
                <a:solidFill>
                  <a:schemeClr val="tx2"/>
                </a:solidFill>
                <a:effectLst>
                  <a:reflection blurRad="12700" stA="34000" endA="740" endPos="53000" dir="5400000" sy="-100000" algn="bl" rotWithShape="0"/>
                </a:effectLst>
              </a:defRPr>
            </a:lvl1pPr>
            <a:extLst/>
          </a:lstStyle>
          <a:p>
            <a:r>
              <a:rPr kumimoji="0" lang="en-US" smtClean="0"/>
              <a:t>Click to edit Master title style</a:t>
            </a:r>
            <a:endParaRPr kumimoji="0" lang="en-US" dirty="0"/>
          </a:p>
        </p:txBody>
      </p:sp>
      <p:sp>
        <p:nvSpPr>
          <p:cNvPr id="9" name="Subtitle 8"/>
          <p:cNvSpPr>
            <a:spLocks noGrp="1"/>
          </p:cNvSpPr>
          <p:nvPr>
            <p:ph type="subTitle" idx="1"/>
          </p:nvPr>
        </p:nvSpPr>
        <p:spPr>
          <a:xfrm>
            <a:off x="1219200" y="2834640"/>
            <a:ext cx="10363200" cy="1508760"/>
          </a:xfrm>
        </p:spPr>
        <p:txBody>
          <a:bodyPr lIns="100584" tIns="45720" anchor="b"/>
          <a:lstStyle>
            <a:lvl1pPr marL="0" indent="0" algn="l">
              <a:spcBef>
                <a:spcPts val="0"/>
              </a:spcBef>
              <a:buNone/>
              <a:defRPr sz="2000">
                <a:solidFill>
                  <a:schemeClr val="accent3"/>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7" name="Footer Placeholder 16"/>
          <p:cNvSpPr>
            <a:spLocks noGrp="1"/>
          </p:cNvSpPr>
          <p:nvPr>
            <p:ph type="ftr" sz="quarter" idx="11"/>
          </p:nvPr>
        </p:nvSpPr>
        <p:spPr/>
        <p:txBody>
          <a:bodyPr/>
          <a:lstStyle/>
          <a:p>
            <a:r>
              <a:rPr lang="en-US" dirty="0"/>
              <a:t>Add a footer</a:t>
            </a:r>
          </a:p>
        </p:txBody>
      </p:sp>
      <p:sp>
        <p:nvSpPr>
          <p:cNvPr id="28" name="Date Placeholder 27"/>
          <p:cNvSpPr>
            <a:spLocks noGrp="1"/>
          </p:cNvSpPr>
          <p:nvPr>
            <p:ph type="dt" sz="half" idx="10"/>
          </p:nvPr>
        </p:nvSpPr>
        <p:spPr/>
        <p:txBody>
          <a:bodyPr/>
          <a:lstStyle/>
          <a:p>
            <a:fld id="{33024136-D290-48F3-A182-4C46BEB5146B}" type="datetime1">
              <a:rPr lang="en-US" smtClean="0"/>
              <a:t>5/16/2017</a:t>
            </a:fld>
            <a:endParaRPr lang="en-US" dirty="0"/>
          </a:p>
        </p:txBody>
      </p:sp>
      <p:sp>
        <p:nvSpPr>
          <p:cNvPr id="29" name="Slide Number Placeholder 2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67474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CC7D44C-38B1-4D0F-9006-D5774F331095}" type="datetime1">
              <a:rPr lang="en-US" smtClean="0"/>
              <a:t>5/16/2017</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173444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641600" cy="5851525"/>
          </a:xfrm>
        </p:spPr>
        <p:txBody>
          <a:bodyPr vert="eaVert" anchor="ct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812800" y="274640"/>
            <a:ext cx="78232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F98D518A-FD4F-4358-B95B-9DB5A17160FB}" type="datetime1">
              <a:rPr lang="en-US" smtClean="0"/>
              <a:t>5/16/2017</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05569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5E2A9F4F-03AD-4497-A65D-076601BD41D2}" type="datetime1">
              <a:rPr lang="en-US" smtClean="0"/>
              <a:t>5/16/2017</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877787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2536" y="512064"/>
            <a:ext cx="10875264"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942536" y="1351672"/>
            <a:ext cx="7624064"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BF3AC-A781-43AA-8BD5-B12F49168B94}" type="datetime1">
              <a:rPr lang="en-US" smtClean="0"/>
              <a:t>5/16/2017</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796061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12064"/>
            <a:ext cx="10972800" cy="9144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19125" y="1770502"/>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207125" y="1770502"/>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C5256A41-C91B-43FF-9881-F5DA9878418F}" type="datetime1">
              <a:rPr lang="en-US" smtClean="0"/>
              <a:t>5/16/2017</a:t>
            </a:fld>
            <a:endParaRPr lang="en-US"/>
          </a:p>
        </p:txBody>
      </p:sp>
      <p:sp>
        <p:nvSpPr>
          <p:cNvPr id="7" name="Slide Number Placeholder 6"/>
          <p:cNvSpPr>
            <a:spLocks noGrp="1"/>
          </p:cNvSpPr>
          <p:nvPr>
            <p:ph type="sldNum" sz="quarter" idx="12"/>
          </p:nvPr>
        </p:nvSpPr>
        <p:spPr/>
        <p:txBody>
          <a:bodyPr/>
          <a:lstStyle>
            <a:lvl1pPr>
              <a:defRPr sz="1100"/>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449503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3099" y="512064"/>
            <a:ext cx="103632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09750"/>
            <a:ext cx="5386917" cy="639762"/>
          </a:xfrm>
        </p:spPr>
        <p:txBody>
          <a:bodyPr anchor="ctr"/>
          <a:lstStyle>
            <a:lvl1pPr marL="73152" indent="0" algn="l">
              <a:buNone/>
              <a:defRPr sz="2400" b="0">
                <a:solidFill>
                  <a:schemeClr val="accent3"/>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459037"/>
            <a:ext cx="5386917"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6193368" y="1809750"/>
            <a:ext cx="5389033" cy="639762"/>
          </a:xfrm>
        </p:spPr>
        <p:txBody>
          <a:bodyPr anchor="ctr"/>
          <a:lstStyle>
            <a:lvl1pPr marL="73152" indent="0">
              <a:buNone/>
              <a:defRPr sz="2400" b="0">
                <a:solidFill>
                  <a:schemeClr val="accent3"/>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6193368" y="2459037"/>
            <a:ext cx="5389033"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FFD7AA76-41EE-4C13-950E-E611B8B8FC52}" type="datetime1">
              <a:rPr lang="en-US" smtClean="0"/>
              <a:t>5/16/2017</a:t>
            </a:fld>
            <a:endParaRPr lang="en-US"/>
          </a:p>
        </p:txBody>
      </p:sp>
      <p:sp>
        <p:nvSpPr>
          <p:cNvPr id="9" name="Slide Number Placeholder 8"/>
          <p:cNvSpPr>
            <a:spLocks noGrp="1"/>
          </p:cNvSpPr>
          <p:nvPr>
            <p:ph type="sldNum" sz="quarter" idx="12"/>
          </p:nvPr>
        </p:nvSpPr>
        <p:spPr/>
        <p:txBody>
          <a:bodyPr/>
          <a:lstStyle>
            <a:lvl1pPr>
              <a:defRPr sz="1100"/>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4133466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12064"/>
            <a:ext cx="10363200" cy="914400"/>
          </a:xfrm>
        </p:spPr>
        <p:txBody>
          <a:bodyPr/>
          <a:lstStyle>
            <a:lvl1pPr>
              <a:defRPr sz="4000" cap="none" baseline="0"/>
            </a:lvl1pPr>
            <a:extLst/>
          </a:lstStyle>
          <a:p>
            <a:r>
              <a:rPr kumimoji="0" lang="en-US" smtClean="0"/>
              <a:t>Click to edit Master title style</a:t>
            </a:r>
            <a:endParaRPr kumimoji="0" lang="en-US"/>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89407A26-E7BC-4498-97E4-87AF12377CA9}" type="datetime1">
              <a:rPr lang="en-US" smtClean="0"/>
              <a:t>5/16/2017</a:t>
            </a:fld>
            <a:endParaRPr lang="en-US"/>
          </a:p>
        </p:txBody>
      </p:sp>
      <p:sp>
        <p:nvSpPr>
          <p:cNvPr id="5" name="Slide Number Placeholder 4"/>
          <p:cNvSpPr>
            <a:spLocks noGrp="1"/>
          </p:cNvSpPr>
          <p:nvPr>
            <p:ph type="sldNum" sz="quarter" idx="12"/>
          </p:nvPr>
        </p:nvSpPr>
        <p:spPr/>
        <p:txBody>
          <a:bodyPr/>
          <a:lstStyle>
            <a:lvl1pPr>
              <a:defRPr sz="1100"/>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420711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93EA4171-1117-4486-993C-35A7470D8847}" type="datetime1">
              <a:rPr lang="en-US" smtClean="0"/>
              <a:t>5/16/2017</a:t>
            </a:fld>
            <a:endParaRPr lang="en-US"/>
          </a:p>
        </p:txBody>
      </p:sp>
      <p:sp>
        <p:nvSpPr>
          <p:cNvPr id="4" name="Slide Number Placeholder 3"/>
          <p:cNvSpPr>
            <a:spLocks noGrp="1"/>
          </p:cNvSpPr>
          <p:nvPr>
            <p:ph type="sldNum" sz="quarter" idx="12"/>
          </p:nvPr>
        </p:nvSpPr>
        <p:spPr/>
        <p:txBody>
          <a:bodyPr/>
          <a:lstStyle>
            <a:lvl1pPr>
              <a:defRPr sz="1100"/>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993593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109728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435100"/>
            <a:ext cx="33528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0" y="1435100"/>
            <a:ext cx="73152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472A4CB8-1563-4663-81DB-74EB416C19BE}" type="datetime1">
              <a:rPr lang="en-US" smtClean="0"/>
              <a:t>5/16/2017</a:t>
            </a:fld>
            <a:endParaRPr lang="en-US"/>
          </a:p>
        </p:txBody>
      </p:sp>
      <p:sp>
        <p:nvSpPr>
          <p:cNvPr id="7" name="Slide Number Placeholder 6"/>
          <p:cNvSpPr>
            <a:spLocks noGrp="1"/>
          </p:cNvSpPr>
          <p:nvPr>
            <p:ph type="sldNum" sz="quarter" idx="12"/>
          </p:nvPr>
        </p:nvSpPr>
        <p:spPr/>
        <p:txBody>
          <a:bodyPr/>
          <a:lstStyle>
            <a:lvl1pPr>
              <a:defRPr sz="1100"/>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1211287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490709" y="0"/>
            <a:ext cx="1170432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cxnSp>
        <p:nvCxnSpPr>
          <p:cNvPr id="9" name="Straight Connector 8"/>
          <p:cNvCxnSpPr/>
          <p:nvPr/>
        </p:nvCxnSpPr>
        <p:spPr>
          <a:xfrm flipV="1">
            <a:off x="484260" y="1885028"/>
            <a:ext cx="11710163"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bwMode="grayWhite">
          <a:xfrm>
            <a:off x="1219200" y="441252"/>
            <a:ext cx="9144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descr="An empty placeholder to add an image. Click on the placeholder and select the image that you wish to add"/>
          <p:cNvSpPr>
            <a:spLocks noGrp="1"/>
          </p:cNvSpPr>
          <p:nvPr>
            <p:ph type="pic" idx="1"/>
          </p:nvPr>
        </p:nvSpPr>
        <p:spPr>
          <a:xfrm>
            <a:off x="490709" y="1893781"/>
            <a:ext cx="1170432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1219200" y="1150144"/>
            <a:ext cx="9144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6" name="Footer Placeholder 5"/>
          <p:cNvSpPr>
            <a:spLocks noGrp="1"/>
          </p:cNvSpPr>
          <p:nvPr>
            <p:ph type="ftr" sz="quarter" idx="11"/>
          </p:nvPr>
        </p:nvSpPr>
        <p:spPr>
          <a:xfrm>
            <a:off x="1219200" y="55499"/>
            <a:ext cx="7416800" cy="365125"/>
          </a:xfrm>
        </p:spPr>
        <p:txBody>
          <a:bodyPr/>
          <a:lstStyle/>
          <a:p>
            <a:r>
              <a:rPr lang="en-US" dirty="0"/>
              <a:t>Add a footer</a:t>
            </a:r>
          </a:p>
        </p:txBody>
      </p:sp>
      <p:sp>
        <p:nvSpPr>
          <p:cNvPr id="5" name="Date Placeholder 4"/>
          <p:cNvSpPr>
            <a:spLocks noGrp="1"/>
          </p:cNvSpPr>
          <p:nvPr>
            <p:ph type="dt" sz="half" idx="10"/>
          </p:nvPr>
        </p:nvSpPr>
        <p:spPr>
          <a:xfrm>
            <a:off x="8636000" y="55499"/>
            <a:ext cx="2844800" cy="365125"/>
          </a:xfrm>
        </p:spPr>
        <p:txBody>
          <a:bodyPr/>
          <a:lstStyle/>
          <a:p>
            <a:fld id="{0C6724CE-2468-448B-87C1-A92EDD78369B}" type="datetime1">
              <a:rPr lang="en-US" smtClean="0"/>
              <a:t>5/16/2017</a:t>
            </a:fld>
            <a:endParaRPr lang="en-US"/>
          </a:p>
        </p:txBody>
      </p:sp>
      <p:sp>
        <p:nvSpPr>
          <p:cNvPr id="7" name="Slide Number Placeholder 6"/>
          <p:cNvSpPr>
            <a:spLocks noGrp="1"/>
          </p:cNvSpPr>
          <p:nvPr>
            <p:ph type="sldNum" sz="quarter" idx="12"/>
          </p:nvPr>
        </p:nvSpPr>
        <p:spPr>
          <a:xfrm>
            <a:off x="11480800" y="55499"/>
            <a:ext cx="609600" cy="365125"/>
          </a:xfrm>
        </p:spPr>
        <p:txBody>
          <a:bodyPr/>
          <a:lstStyle>
            <a:lvl1pPr>
              <a:defRPr sz="1100"/>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1843924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1219200" y="512064"/>
            <a:ext cx="10363200" cy="914400"/>
          </a:xfrm>
          <a:prstGeom prst="rect">
            <a:avLst/>
          </a:prstGeom>
        </p:spPr>
        <p:txBody>
          <a:bodyPr vert="horz" anchor="t">
            <a:no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783560"/>
            <a:ext cx="10363200" cy="45720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3" name="Footer Placeholder 2"/>
          <p:cNvSpPr>
            <a:spLocks noGrp="1"/>
          </p:cNvSpPr>
          <p:nvPr>
            <p:ph type="ftr" sz="quarter" idx="3"/>
          </p:nvPr>
        </p:nvSpPr>
        <p:spPr>
          <a:xfrm>
            <a:off x="1219200" y="6416676"/>
            <a:ext cx="7416800" cy="365125"/>
          </a:xfrm>
          <a:prstGeom prst="rect">
            <a:avLst/>
          </a:prstGeom>
        </p:spPr>
        <p:txBody>
          <a:bodyPr vert="horz" anchor="b"/>
          <a:lstStyle>
            <a:lvl1pPr algn="r" eaLnBrk="1" latinLnBrk="0" hangingPunct="1">
              <a:defRPr kumimoji="0" sz="1100">
                <a:solidFill>
                  <a:schemeClr val="tx2"/>
                </a:solidFill>
              </a:defRPr>
            </a:lvl1pPr>
            <a:extLst/>
          </a:lstStyle>
          <a:p>
            <a:r>
              <a:rPr lang="en-US" dirty="0"/>
              <a:t>Add a footer</a:t>
            </a:r>
          </a:p>
        </p:txBody>
      </p:sp>
      <p:sp>
        <p:nvSpPr>
          <p:cNvPr id="14" name="Date Placeholder 13"/>
          <p:cNvSpPr>
            <a:spLocks noGrp="1"/>
          </p:cNvSpPr>
          <p:nvPr>
            <p:ph type="dt" sz="half" idx="2"/>
          </p:nvPr>
        </p:nvSpPr>
        <p:spPr>
          <a:xfrm>
            <a:off x="8636000" y="6416676"/>
            <a:ext cx="2844800" cy="365125"/>
          </a:xfrm>
          <a:prstGeom prst="rect">
            <a:avLst/>
          </a:prstGeom>
        </p:spPr>
        <p:txBody>
          <a:bodyPr vert="horz" anchor="b"/>
          <a:lstStyle>
            <a:lvl1pPr algn="l" eaLnBrk="1" latinLnBrk="0" hangingPunct="1">
              <a:defRPr kumimoji="0" sz="1100">
                <a:solidFill>
                  <a:schemeClr val="tx2"/>
                </a:solidFill>
              </a:defRPr>
            </a:lvl1pPr>
            <a:extLst/>
          </a:lstStyle>
          <a:p>
            <a:fld id="{4CD11720-76E7-46E6-B0AA-057287C42052}" type="datetime1">
              <a:rPr lang="en-US" smtClean="0"/>
              <a:t>5/16/2017</a:t>
            </a:fld>
            <a:endParaRPr lang="en-US" dirty="0"/>
          </a:p>
        </p:txBody>
      </p:sp>
      <p:sp>
        <p:nvSpPr>
          <p:cNvPr id="23" name="Slide Number Placeholder 22"/>
          <p:cNvSpPr>
            <a:spLocks noGrp="1"/>
          </p:cNvSpPr>
          <p:nvPr>
            <p:ph type="sldNum" sz="quarter" idx="4"/>
          </p:nvPr>
        </p:nvSpPr>
        <p:spPr>
          <a:xfrm>
            <a:off x="11480800" y="6416676"/>
            <a:ext cx="609600" cy="365125"/>
          </a:xfrm>
          <a:prstGeom prst="rect">
            <a:avLst/>
          </a:prstGeom>
        </p:spPr>
        <p:txBody>
          <a:bodyPr vert="horz" anchor="b"/>
          <a:lstStyle>
            <a:lvl1pPr algn="l" eaLnBrk="1" latinLnBrk="0" hangingPunct="1">
              <a:defRPr kumimoji="0" sz="1100">
                <a:solidFill>
                  <a:schemeClr val="tx2"/>
                </a:solidFill>
              </a:defRPr>
            </a:lvl1pPr>
            <a:extLst/>
          </a:lstStyle>
          <a:p>
            <a:fld id="{401CF334-2D5C-4859-84A6-CA7E6E43FAEB}" type="slidenum">
              <a:rPr lang="en-US" smtClean="0"/>
              <a:pPr/>
              <a:t>‹#›</a:t>
            </a:fld>
            <a:endParaRPr lang="en-US" dirty="0"/>
          </a:p>
        </p:txBody>
      </p:sp>
    </p:spTree>
    <p:extLst>
      <p:ext uri="{BB962C8B-B14F-4D97-AF65-F5344CB8AC3E}">
        <p14:creationId xmlns:p14="http://schemas.microsoft.com/office/powerpoint/2010/main" val="133806545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spc="-100" baseline="0">
          <a:solidFill>
            <a:schemeClr val="tx2"/>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hyperlink" Target="http://www.polarisproject.org/what-we-do/national-human-trafficking-hotline/the-nhtrc/overview" TargetMode="External"/><Relationship Id="rId7" Type="http://schemas.openxmlformats.org/officeDocument/2006/relationships/hyperlink" Target="http://www.empowerfoundation.org/barcando_en.html" TargetMode="External"/><Relationship Id="rId2" Type="http://schemas.openxmlformats.org/officeDocument/2006/relationships/hyperlink" Target="http://www.polarisproject.org/" TargetMode="External"/><Relationship Id="rId1" Type="http://schemas.openxmlformats.org/officeDocument/2006/relationships/slideLayout" Target="../slideLayouts/slideLayout2.xml"/><Relationship Id="rId6" Type="http://schemas.openxmlformats.org/officeDocument/2006/relationships/hyperlink" Target="http://www.empowerfoundation.org/index_en.html" TargetMode="External"/><Relationship Id="rId5" Type="http://schemas.openxmlformats.org/officeDocument/2006/relationships/hyperlink" Target="http://www.goodweave.org/home.php" TargetMode="External"/><Relationship Id="rId4" Type="http://schemas.openxmlformats.org/officeDocument/2006/relationships/hyperlink" Target="http://www.urban-light.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Issue of Human Trafficking</a:t>
            </a:r>
            <a:endParaRPr lang="en-US" dirty="0"/>
          </a:p>
        </p:txBody>
      </p:sp>
      <p:sp>
        <p:nvSpPr>
          <p:cNvPr id="3" name="Subtitle 2"/>
          <p:cNvSpPr>
            <a:spLocks noGrp="1"/>
          </p:cNvSpPr>
          <p:nvPr>
            <p:ph type="subTitle" idx="1"/>
          </p:nvPr>
        </p:nvSpPr>
        <p:spPr/>
        <p:txBody>
          <a:bodyPr/>
          <a:lstStyle/>
          <a:p>
            <a:r>
              <a:rPr lang="en-US" dirty="0" smtClean="0"/>
              <a:t>Mr. Diers – Period 10/11 – Digital Commerce</a:t>
            </a:r>
            <a:endParaRPr lang="en-US" dirty="0"/>
          </a:p>
        </p:txBody>
      </p:sp>
    </p:spTree>
    <p:extLst>
      <p:ext uri="{BB962C8B-B14F-4D97-AF65-F5344CB8AC3E}">
        <p14:creationId xmlns:p14="http://schemas.microsoft.com/office/powerpoint/2010/main" val="1766948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Issue: What is Human Trafficking</a:t>
            </a:r>
            <a:endParaRPr lang="en-US" dirty="0"/>
          </a:p>
        </p:txBody>
      </p:sp>
      <p:sp>
        <p:nvSpPr>
          <p:cNvPr id="14" name="Content Placeholder 13"/>
          <p:cNvSpPr>
            <a:spLocks noGrp="1"/>
          </p:cNvSpPr>
          <p:nvPr>
            <p:ph idx="1"/>
          </p:nvPr>
        </p:nvSpPr>
        <p:spPr/>
        <p:txBody>
          <a:bodyPr>
            <a:normAutofit lnSpcReduction="10000"/>
          </a:bodyPr>
          <a:lstStyle/>
          <a:p>
            <a:pPr lvl="0"/>
            <a:r>
              <a:rPr lang="en-US" dirty="0" smtClean="0"/>
              <a:t>Human trafficking is the process of buying and selling humans, similar to slavery of former years</a:t>
            </a:r>
          </a:p>
          <a:p>
            <a:pPr lvl="0"/>
            <a:r>
              <a:rPr lang="en-US" dirty="0" smtClean="0"/>
              <a:t>“Trafficking </a:t>
            </a:r>
            <a:r>
              <a:rPr lang="en-US" dirty="0"/>
              <a:t>in persons is a serious crime and a grave violation of human </a:t>
            </a:r>
            <a:r>
              <a:rPr lang="en-US" dirty="0" smtClean="0"/>
              <a:t>rights,” according to UNODC. “Almost </a:t>
            </a:r>
            <a:r>
              <a:rPr lang="en-US" dirty="0"/>
              <a:t>every country in the world is affected by trafficking, whether as a country of origin, transit or destination for victims</a:t>
            </a:r>
            <a:r>
              <a:rPr lang="en-US" dirty="0" smtClean="0"/>
              <a:t>.” </a:t>
            </a:r>
          </a:p>
          <a:p>
            <a:pPr lvl="0"/>
            <a:r>
              <a:rPr lang="en-US" dirty="0" smtClean="0"/>
              <a:t>UNODC is the </a:t>
            </a:r>
            <a:r>
              <a:rPr lang="en-US" dirty="0"/>
              <a:t>United Nations Convention against Transnational Organized Crime (UNTOC</a:t>
            </a:r>
            <a:r>
              <a:rPr lang="en-US" dirty="0" smtClean="0"/>
              <a:t>)</a:t>
            </a:r>
            <a:endParaRPr lang="en-US" dirty="0" smtClean="0"/>
          </a:p>
          <a:p>
            <a:pPr lvl="1"/>
            <a:r>
              <a:rPr lang="en-US" dirty="0" smtClean="0"/>
              <a:t>From UNODC.ORG</a:t>
            </a:r>
            <a:endParaRPr lang="en-US" dirty="0"/>
          </a:p>
        </p:txBody>
      </p:sp>
    </p:spTree>
    <p:extLst>
      <p:ext uri="{BB962C8B-B14F-4D97-AF65-F5344CB8AC3E}">
        <p14:creationId xmlns:p14="http://schemas.microsoft.com/office/powerpoint/2010/main" val="2409311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 Why does Human Trafficking Exist?</a:t>
            </a:r>
            <a:endParaRPr lang="en-US" dirty="0"/>
          </a:p>
        </p:txBody>
      </p:sp>
      <p:sp>
        <p:nvSpPr>
          <p:cNvPr id="4" name="TextBox 3"/>
          <p:cNvSpPr txBox="1"/>
          <p:nvPr/>
        </p:nvSpPr>
        <p:spPr>
          <a:xfrm>
            <a:off x="1571223" y="1725770"/>
            <a:ext cx="8706118" cy="646331"/>
          </a:xfrm>
          <a:prstGeom prst="rect">
            <a:avLst/>
          </a:prstGeom>
          <a:noFill/>
        </p:spPr>
        <p:txBody>
          <a:bodyPr wrap="square" rtlCol="0">
            <a:spAutoFit/>
          </a:bodyPr>
          <a:lstStyle/>
          <a:p>
            <a:r>
              <a:rPr lang="en-US" dirty="0" smtClean="0"/>
              <a:t>Human trafficking has existed for the majority of human history, but has just recently moved to the internet.</a:t>
            </a:r>
            <a:endParaRPr lang="en-US" dirty="0"/>
          </a:p>
        </p:txBody>
      </p:sp>
      <p:pic>
        <p:nvPicPr>
          <p:cNvPr id="5" name="Picture 4"/>
          <p:cNvPicPr>
            <a:picLocks noChangeAspect="1"/>
          </p:cNvPicPr>
          <p:nvPr/>
        </p:nvPicPr>
        <p:blipFill>
          <a:blip r:embed="rId2"/>
          <a:stretch>
            <a:fillRect/>
          </a:stretch>
        </p:blipFill>
        <p:spPr>
          <a:xfrm>
            <a:off x="394952" y="2551828"/>
            <a:ext cx="3367283" cy="2535327"/>
          </a:xfrm>
          <a:prstGeom prst="rect">
            <a:avLst/>
          </a:prstGeom>
        </p:spPr>
      </p:pic>
      <p:pic>
        <p:nvPicPr>
          <p:cNvPr id="7" name="Picture 6"/>
          <p:cNvPicPr>
            <a:picLocks noChangeAspect="1"/>
          </p:cNvPicPr>
          <p:nvPr/>
        </p:nvPicPr>
        <p:blipFill>
          <a:blip r:embed="rId3"/>
          <a:stretch>
            <a:fillRect/>
          </a:stretch>
        </p:blipFill>
        <p:spPr>
          <a:xfrm>
            <a:off x="8342424" y="2547703"/>
            <a:ext cx="3385936" cy="2539452"/>
          </a:xfrm>
          <a:prstGeom prst="rect">
            <a:avLst/>
          </a:prstGeom>
        </p:spPr>
      </p:pic>
      <p:pic>
        <p:nvPicPr>
          <p:cNvPr id="8" name="Picture 7"/>
          <p:cNvPicPr>
            <a:picLocks noChangeAspect="1"/>
          </p:cNvPicPr>
          <p:nvPr/>
        </p:nvPicPr>
        <p:blipFill>
          <a:blip r:embed="rId4"/>
          <a:stretch>
            <a:fillRect/>
          </a:stretch>
        </p:blipFill>
        <p:spPr>
          <a:xfrm>
            <a:off x="4210467" y="2547703"/>
            <a:ext cx="3683725" cy="2745514"/>
          </a:xfrm>
          <a:prstGeom prst="rect">
            <a:avLst/>
          </a:prstGeom>
        </p:spPr>
      </p:pic>
      <p:sp>
        <p:nvSpPr>
          <p:cNvPr id="9" name="TextBox 8"/>
          <p:cNvSpPr txBox="1"/>
          <p:nvPr/>
        </p:nvSpPr>
        <p:spPr>
          <a:xfrm>
            <a:off x="1107583" y="5705341"/>
            <a:ext cx="10200068" cy="923330"/>
          </a:xfrm>
          <a:prstGeom prst="rect">
            <a:avLst/>
          </a:prstGeom>
          <a:noFill/>
        </p:spPr>
        <p:txBody>
          <a:bodyPr wrap="square" rtlCol="0">
            <a:spAutoFit/>
          </a:bodyPr>
          <a:lstStyle/>
          <a:p>
            <a:r>
              <a:rPr lang="en-US" dirty="0" smtClean="0"/>
              <a:t>The majority of human trafficking over the last decade have been carried out exclusively on the internet, for the intentions listed above</a:t>
            </a:r>
            <a:r>
              <a:rPr lang="en-US" dirty="0" smtClean="0"/>
              <a:t>. By communicating on the internet, transport, capture and sale are much easier than in the past.</a:t>
            </a:r>
            <a:endParaRPr lang="en-US" dirty="0"/>
          </a:p>
        </p:txBody>
      </p:sp>
    </p:spTree>
    <p:extLst>
      <p:ext uri="{BB962C8B-B14F-4D97-AF65-F5344CB8AC3E}">
        <p14:creationId xmlns:p14="http://schemas.microsoft.com/office/powerpoint/2010/main" val="1877973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806" y="141668"/>
            <a:ext cx="10363200" cy="914400"/>
          </a:xfrm>
        </p:spPr>
        <p:txBody>
          <a:bodyPr/>
          <a:lstStyle/>
          <a:p>
            <a:r>
              <a:rPr lang="en-US" dirty="0" smtClean="0"/>
              <a:t>Current Approaches</a:t>
            </a:r>
            <a:endParaRPr lang="en-US" dirty="0"/>
          </a:p>
        </p:txBody>
      </p:sp>
      <p:sp>
        <p:nvSpPr>
          <p:cNvPr id="3" name="Content Placeholder 2"/>
          <p:cNvSpPr>
            <a:spLocks noGrp="1"/>
          </p:cNvSpPr>
          <p:nvPr>
            <p:ph idx="1"/>
          </p:nvPr>
        </p:nvSpPr>
        <p:spPr>
          <a:xfrm>
            <a:off x="257577" y="798490"/>
            <a:ext cx="11681138" cy="5640946"/>
          </a:xfrm>
        </p:spPr>
        <p:txBody>
          <a:bodyPr>
            <a:noAutofit/>
          </a:bodyPr>
          <a:lstStyle/>
          <a:p>
            <a:r>
              <a:rPr lang="en-US" sz="1400" dirty="0" smtClean="0"/>
              <a:t>Trafficking </a:t>
            </a:r>
            <a:r>
              <a:rPr lang="en-US" sz="1400" dirty="0"/>
              <a:t>Policy and Advocacy: </a:t>
            </a:r>
            <a:r>
              <a:rPr lang="en-US" sz="1400" dirty="0">
                <a:hlinkClick r:id="rId2"/>
              </a:rPr>
              <a:t>Polaris Project</a:t>
            </a:r>
            <a:endParaRPr lang="en-US" sz="1400" dirty="0"/>
          </a:p>
          <a:p>
            <a:r>
              <a:rPr lang="en-US" sz="1400" dirty="0"/>
              <a:t>One of the most influential groups working on the issue in the United States, the Polaris Project takes a comprehensive approach to ending modern-day slavery. The organization advocates for stronger federal and state laws, operates the </a:t>
            </a:r>
            <a:r>
              <a:rPr lang="en-US" sz="1400" dirty="0">
                <a:hlinkClick r:id="rId3"/>
              </a:rPr>
              <a:t>National Human Trafficking Resource Center hotline </a:t>
            </a:r>
            <a:r>
              <a:rPr lang="en-US" sz="1400" dirty="0"/>
              <a:t>, provides services and support for trafficking victims, and works with survivors to develop long-term strategies to ending human trafficking</a:t>
            </a:r>
            <a:r>
              <a:rPr lang="en-US" sz="1400" dirty="0" smtClean="0"/>
              <a:t>.</a:t>
            </a:r>
            <a:br>
              <a:rPr lang="en-US" sz="1400" dirty="0" smtClean="0"/>
            </a:br>
            <a:endParaRPr lang="en-US" sz="1400" dirty="0"/>
          </a:p>
          <a:p>
            <a:r>
              <a:rPr lang="en-US" sz="1400" dirty="0" smtClean="0"/>
              <a:t>Trafficking </a:t>
            </a:r>
            <a:r>
              <a:rPr lang="en-US" sz="1400" dirty="0"/>
              <a:t>of Men and Young Boys: </a:t>
            </a:r>
            <a:r>
              <a:rPr lang="en-US" sz="1400" dirty="0">
                <a:hlinkClick r:id="rId4"/>
              </a:rPr>
              <a:t>Urban Light</a:t>
            </a:r>
            <a:endParaRPr lang="en-US" sz="1400" dirty="0"/>
          </a:p>
          <a:p>
            <a:r>
              <a:rPr lang="en-US" sz="1400" dirty="0"/>
              <a:t>A number of organizations help girls in the sex industry, but very few work to aid young men. After a service trip during which she observed the industry in Thailand firsthand, </a:t>
            </a:r>
            <a:r>
              <a:rPr lang="en-US" sz="1400" dirty="0" err="1"/>
              <a:t>Alezandra</a:t>
            </a:r>
            <a:r>
              <a:rPr lang="en-US" sz="1400" dirty="0"/>
              <a:t> </a:t>
            </a:r>
            <a:r>
              <a:rPr lang="en-US" sz="1400" dirty="0" err="1"/>
              <a:t>Russel</a:t>
            </a:r>
            <a:r>
              <a:rPr lang="en-US" sz="1400" dirty="0"/>
              <a:t> realized that boys are often excluded from the human trafficking conversation. So she created Urban Light, an organization that works to help young men break free from child prostitution and sexual exploitation. By providing food, shelter, healthcare, and support services, the group helps restore and rebuild the lives of male victims</a:t>
            </a:r>
            <a:r>
              <a:rPr lang="en-US" sz="1400" dirty="0" smtClean="0"/>
              <a:t>.</a:t>
            </a:r>
            <a:br>
              <a:rPr lang="en-US" sz="1400" dirty="0" smtClean="0"/>
            </a:br>
            <a:endParaRPr lang="en-US" sz="1400" dirty="0"/>
          </a:p>
          <a:p>
            <a:r>
              <a:rPr lang="en-US" sz="1400" dirty="0" smtClean="0"/>
              <a:t>Child </a:t>
            </a:r>
            <a:r>
              <a:rPr lang="en-US" sz="1400" dirty="0"/>
              <a:t>Labor: </a:t>
            </a:r>
            <a:r>
              <a:rPr lang="en-US" sz="1400" dirty="0" err="1">
                <a:hlinkClick r:id="rId5"/>
              </a:rPr>
              <a:t>GoodWeave</a:t>
            </a:r>
            <a:endParaRPr lang="en-US" sz="1400" dirty="0"/>
          </a:p>
          <a:p>
            <a:r>
              <a:rPr lang="en-US" sz="1400" dirty="0"/>
              <a:t>The handmade rug industry has one of the highest child labor rates in the world. When </a:t>
            </a:r>
            <a:r>
              <a:rPr lang="en-US" sz="1400" dirty="0" err="1"/>
              <a:t>GoodWeave</a:t>
            </a:r>
            <a:r>
              <a:rPr lang="en-US" sz="1400" dirty="0"/>
              <a:t> began its work in 1994, there were nearly one million children—many kidnapped or trafficked—working on the looms in South Asia, often for up to 18 hours a day. Through its efforts, the organization has not only helped bring child labor in the rug industry down 75%, it has built affiliations with retail outlets all over the U.S. to ensure that all carpets sold are free from child labor</a:t>
            </a:r>
            <a:r>
              <a:rPr lang="en-US" sz="1400" dirty="0" smtClean="0"/>
              <a:t>.</a:t>
            </a:r>
            <a:br>
              <a:rPr lang="en-US" sz="1400" dirty="0" smtClean="0"/>
            </a:br>
            <a:endParaRPr lang="en-US" sz="1400" dirty="0"/>
          </a:p>
          <a:p>
            <a:r>
              <a:rPr lang="en-US" sz="1400" dirty="0"/>
              <a:t>The Issue of Choice: </a:t>
            </a:r>
            <a:r>
              <a:rPr lang="en-US" sz="1400" dirty="0">
                <a:hlinkClick r:id="rId6"/>
              </a:rPr>
              <a:t>The Empower Foundation</a:t>
            </a:r>
            <a:endParaRPr lang="en-US" sz="1400" dirty="0"/>
          </a:p>
          <a:p>
            <a:r>
              <a:rPr lang="en-US" sz="1400" dirty="0"/>
              <a:t>Not all who work in the sex industry do so against their will—some do so by choice. While the resources of most organizations aim to assist those exploited and hidden in the shadows, The Empower Foundation grew from a movement of sex workers and entertainers who fight for fair and sustainable standards and equal rights in the professions they have chosen. The group runs the </a:t>
            </a:r>
            <a:r>
              <a:rPr lang="en-US" sz="1400" dirty="0">
                <a:hlinkClick r:id="rId7"/>
              </a:rPr>
              <a:t>Can Do Bar </a:t>
            </a:r>
            <a:r>
              <a:rPr lang="en-US" sz="1400" dirty="0"/>
              <a:t>, which offers just, safe, and fair conditions for its workers</a:t>
            </a:r>
            <a:r>
              <a:rPr lang="en-US" sz="1400" dirty="0" smtClean="0"/>
              <a:t>.</a:t>
            </a:r>
            <a:endParaRPr lang="en-US" sz="1400" dirty="0"/>
          </a:p>
        </p:txBody>
      </p:sp>
    </p:spTree>
    <p:extLst>
      <p:ext uri="{BB962C8B-B14F-4D97-AF65-F5344CB8AC3E}">
        <p14:creationId xmlns:p14="http://schemas.microsoft.com/office/powerpoint/2010/main" val="4042476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Would I Do?</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Role – President of the United States</a:t>
            </a:r>
          </a:p>
          <a:p>
            <a:r>
              <a:rPr lang="en-US" dirty="0" smtClean="0"/>
              <a:t>Action: I would completely outlaw any form of human trafficking. I would also monitor any individual associated with human trafficking, as well as their internet activities and websites.</a:t>
            </a:r>
          </a:p>
          <a:p>
            <a:r>
              <a:rPr lang="en-US" dirty="0" smtClean="0"/>
              <a:t>Any websites linked to human trafficking would be taken down, and all individuals would be sought for and arrested</a:t>
            </a:r>
            <a:r>
              <a:rPr lang="en-US" dirty="0" smtClean="0"/>
              <a:t>. Working internationally, I would create a database with INTERPOL that assists nations in tracking down individuals associated with human trafficking.</a:t>
            </a:r>
            <a:endParaRPr lang="en-US" dirty="0" smtClean="0"/>
          </a:p>
          <a:p>
            <a:r>
              <a:rPr lang="en-US" dirty="0" smtClean="0"/>
              <a:t>Any individual convicted of human trafficking would be sentenced to a minimum of 50 years in </a:t>
            </a:r>
            <a:r>
              <a:rPr lang="en-US" dirty="0" smtClean="0"/>
              <a:t>prison, and/or deported to their home nation to receive sentencing in accordance to UN Standards.</a:t>
            </a:r>
            <a:endParaRPr lang="en-US" dirty="0"/>
          </a:p>
        </p:txBody>
      </p:sp>
    </p:spTree>
    <p:extLst>
      <p:ext uri="{BB962C8B-B14F-4D97-AF65-F5344CB8AC3E}">
        <p14:creationId xmlns:p14="http://schemas.microsoft.com/office/powerpoint/2010/main" val="3479723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lstStyle/>
          <a:p>
            <a:r>
              <a:rPr lang="en-US" dirty="0"/>
              <a:t>https://www.unodc.org/unodc/en/human-trafficking/what-is-human-trafficking.html</a:t>
            </a:r>
          </a:p>
          <a:p>
            <a:r>
              <a:rPr lang="en-US" dirty="0" smtClean="0"/>
              <a:t>https</a:t>
            </a:r>
            <a:r>
              <a:rPr lang="en-US" dirty="0"/>
              <a:t>://www.themuse.com/advice/the-fight-for-freedom-7-organizations-combatting-human-trafficking</a:t>
            </a:r>
          </a:p>
        </p:txBody>
      </p:sp>
    </p:spTree>
    <p:extLst>
      <p:ext uri="{BB962C8B-B14F-4D97-AF65-F5344CB8AC3E}">
        <p14:creationId xmlns:p14="http://schemas.microsoft.com/office/powerpoint/2010/main" val="3679026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ightfall design templat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5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Nightfall design slides.potx" id="{86629933-8834-4C4E-B3F9-618E4139F8B8}" vid="{B0B8406C-BC7D-4A04-AE79-53D6E7D7D91D}"/>
    </a:ext>
  </a:extLst>
</a:theme>
</file>

<file path=ppt/theme/theme2.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5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5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6B1B62E-928A-4006-B97D-326E5E8B4F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FFFBF3-BB42-47F7-806D-D5417A96E6A8}">
  <ds:schemaRefs>
    <ds:schemaRef ds:uri="http://schemas.microsoft.com/office/2006/documentManagement/types"/>
    <ds:schemaRef ds:uri="http://purl.org/dc/dcmitype/"/>
    <ds:schemaRef ds:uri="http://purl.org/dc/elements/1.1/"/>
    <ds:schemaRef ds:uri="a4f35948-e619-41b3-aa29-22878b09cfd2"/>
    <ds:schemaRef ds:uri="40262f94-9f35-4ac3-9a90-690165a166b7"/>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4FC28D37-012A-4F78-8189-E37D340068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Nightfall design slides</Template>
  <TotalTime>13</TotalTime>
  <Words>303</Words>
  <Application>Microsoft Office PowerPoint</Application>
  <PresentationFormat>Widescreen</PresentationFormat>
  <Paragraphs>28</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Wingdings</vt:lpstr>
      <vt:lpstr>Wingdings 2</vt:lpstr>
      <vt:lpstr>Wingdings 3</vt:lpstr>
      <vt:lpstr>Nightfall design template</vt:lpstr>
      <vt:lpstr>The Issue of Human Trafficking</vt:lpstr>
      <vt:lpstr>Issue: What is Human Trafficking</vt:lpstr>
      <vt:lpstr>Issue: Why does Human Trafficking Exist?</vt:lpstr>
      <vt:lpstr>Current Approaches</vt:lpstr>
      <vt:lpstr>What Would I Do?</vt:lpstr>
      <vt:lpstr>Bibliography</vt:lpstr>
    </vt:vector>
  </TitlesOfParts>
  <Company>BHS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Issue of Human Trafficking</dc:title>
  <dc:creator>Diers, Zachary</dc:creator>
  <cp:lastModifiedBy>Diers, Zachary</cp:lastModifiedBy>
  <cp:revision>3</cp:revision>
  <dcterms:created xsi:type="dcterms:W3CDTF">2017-05-15T19:26:05Z</dcterms:created>
  <dcterms:modified xsi:type="dcterms:W3CDTF">2017-05-16T17:09:23Z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74064800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